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2" d="100"/>
          <a:sy n="42" d="100"/>
        </p:scale>
        <p:origin x="474" y="-6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87" name="Shape 87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646236" y="10242550"/>
            <a:ext cx="29627512" cy="2896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811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60450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2469358" y="13635320"/>
            <a:ext cx="27979686" cy="9408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937523" y="24872580"/>
            <a:ext cx="23043355" cy="1121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 rot="5400000">
            <a:off x="8844489" y="16778673"/>
            <a:ext cx="37450058" cy="7406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 rot="5400000">
            <a:off x="-6026415" y="9428945"/>
            <a:ext cx="37450058" cy="2210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811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60450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 rot="5400000">
            <a:off x="1978025" y="9910762"/>
            <a:ext cx="28963938" cy="2962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811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60450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451998" y="30724288"/>
            <a:ext cx="19751276" cy="3626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2"/>
          </p:nvPr>
        </p:nvSpPr>
        <p:spPr>
          <a:xfrm>
            <a:off x="6451998" y="3922058"/>
            <a:ext cx="19751276" cy="2633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451998" y="34350513"/>
            <a:ext cx="19751276" cy="515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645444" y="1748117"/>
            <a:ext cx="10829926" cy="743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870656" y="1748117"/>
            <a:ext cx="18402298" cy="3745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645444" y="9184340"/>
            <a:ext cx="10829926" cy="3002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45443" y="9825317"/>
            <a:ext cx="14544675" cy="409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1645443" y="13919948"/>
            <a:ext cx="14544675" cy="2528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6722328" y="9825317"/>
            <a:ext cx="14550628" cy="409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16722328" y="13919948"/>
            <a:ext cx="14550628" cy="2528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645444" y="10242177"/>
            <a:ext cx="14756606" cy="2896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6516352" y="10242177"/>
            <a:ext cx="14756606" cy="2896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00325" y="28205209"/>
            <a:ext cx="27980879" cy="871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00325" y="18604006"/>
            <a:ext cx="27980879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236" y="10242550"/>
            <a:ext cx="29627512" cy="2896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811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60450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450" tIns="214225" rIns="428450" bIns="2142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8783946" y="2222959"/>
            <a:ext cx="15357300" cy="10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lang="en-US" sz="7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Senior Project, 2018</a:t>
            </a:r>
            <a:r>
              <a:rPr lang="en-US" sz="7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Spring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6567486" y="2590800"/>
            <a:ext cx="197976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Arial"/>
              <a:buNone/>
            </a:pPr>
            <a:r>
              <a:rPr lang="en-US" sz="6000" b="1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Learning with Virtual Reality 5.0</a:t>
            </a:r>
            <a:endParaRPr sz="60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Arial"/>
              <a:buNone/>
            </a:pPr>
            <a:r>
              <a:rPr lang="en-US" sz="3500" b="1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Student: Roger Boza</a:t>
            </a:r>
            <a:r>
              <a:rPr lang="en-US" sz="3500" b="0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, Florida International University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Arial"/>
              <a:buNone/>
            </a:pPr>
            <a:r>
              <a:rPr lang="en-US" sz="3500" b="1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Mentor:</a:t>
            </a:r>
            <a:r>
              <a:rPr lang="en-US" sz="3500" b="1" i="1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Shahin Vassigh</a:t>
            </a:r>
            <a:r>
              <a:rPr lang="en-US" sz="3500" dirty="0">
                <a:solidFill>
                  <a:srgbClr val="3333CC"/>
                </a:solidFill>
              </a:rPr>
              <a:t>,</a:t>
            </a:r>
            <a:r>
              <a:rPr lang="en-US" sz="3500" b="0" i="1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>
                <a:solidFill>
                  <a:srgbClr val="3333CC"/>
                </a:solidFill>
              </a:rPr>
              <a:t>Florida International University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Arial"/>
              <a:buNone/>
            </a:pPr>
            <a:r>
              <a:rPr lang="en-US" sz="3500" b="1" dirty="0">
                <a:solidFill>
                  <a:srgbClr val="3333CC"/>
                </a:solidFill>
              </a:rPr>
              <a:t>Professor</a:t>
            </a:r>
            <a:r>
              <a:rPr lang="en-US" sz="3500" b="1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3500" b="1" i="1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Masoud Sadjadi, Florida International University</a:t>
            </a:r>
            <a:endParaRPr dirty="0"/>
          </a:p>
        </p:txBody>
      </p:sp>
      <p:sp>
        <p:nvSpPr>
          <p:cNvPr id="91" name="Shape 91"/>
          <p:cNvSpPr txBox="1"/>
          <p:nvPr/>
        </p:nvSpPr>
        <p:spPr>
          <a:xfrm>
            <a:off x="990600" y="5493600"/>
            <a:ext cx="31089600" cy="35661600"/>
          </a:xfrm>
          <a:prstGeom prst="rect">
            <a:avLst/>
          </a:prstGeom>
          <a:noFill/>
          <a:ln w="635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1636400" y="6095925"/>
            <a:ext cx="9424500" cy="5858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dirty="0"/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Lighting inside of SIPA model is too dark (low visibility).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Model edges are jagged, sharp and rough.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User center pivot for rotation is eccentric.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Walkthrough particle guidance texture is missing.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93" name="Shape 93"/>
          <p:cNvSpPr txBox="1"/>
          <p:nvPr/>
        </p:nvSpPr>
        <p:spPr>
          <a:xfrm>
            <a:off x="990612" y="41924400"/>
            <a:ext cx="4980000" cy="730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Acknowledgement</a:t>
            </a:r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15925800" y="446087"/>
            <a:ext cx="4724400" cy="10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School of Computing &amp; Information Sciences</a:t>
            </a:r>
            <a:endParaRPr dirty="0"/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2600" y="381000"/>
            <a:ext cx="26304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22967950" y="6095925"/>
            <a:ext cx="8349300" cy="5858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Current System</a:t>
            </a:r>
            <a:endParaRPr dirty="0"/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Sun transitions across the sky illuminating the SIPA model.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Optimized full scale model of SIPA building.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Motion sickness alleviated with smoother transitions.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Visible walkthrough with intuitive guidelines.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endParaRPr lang="en-US" sz="4100" dirty="0">
              <a:solidFill>
                <a:srgbClr val="336699"/>
              </a:solidFill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1811950" y="23063150"/>
            <a:ext cx="9249000" cy="9049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  <a:endParaRPr dirty="0"/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b="0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Accurate and comfortable user movement around the virtual world.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Intuitive pointer to select and point at objects.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b="0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Ability to play videos and show graphical assets.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Proper walkthrough and guidance system for user to follow.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Correctly display the soil animations in the model.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Align camera to the correct wall for the interactive wall experience.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endParaRPr lang="en-US"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2183375" y="23063150"/>
            <a:ext cx="9975600" cy="892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System Design</a:t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12183375" y="33085225"/>
            <a:ext cx="9975600" cy="73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Object Design</a:t>
            </a:r>
            <a:endParaRPr/>
          </a:p>
        </p:txBody>
      </p:sp>
      <p:sp>
        <p:nvSpPr>
          <p:cNvPr id="100" name="Shape 100"/>
          <p:cNvSpPr txBox="1"/>
          <p:nvPr/>
        </p:nvSpPr>
        <p:spPr>
          <a:xfrm>
            <a:off x="23383100" y="23063125"/>
            <a:ext cx="7933800" cy="9049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dirty="0"/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b="0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The system was implemented using Unity 3D for the environment model and the Oculus Rift for interactions in the Virtual Reality.</a:t>
            </a:r>
            <a:endParaRPr lang="en-US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1811950" y="33020500"/>
            <a:ext cx="9249000" cy="7368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Verification</a:t>
            </a:r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1636400" y="12853375"/>
            <a:ext cx="29680800" cy="9213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Screenshots</a:t>
            </a:r>
            <a:endParaRPr dirty="0"/>
          </a:p>
        </p:txBody>
      </p:sp>
      <p:sp>
        <p:nvSpPr>
          <p:cNvPr id="103" name="Shape 103"/>
          <p:cNvSpPr txBox="1"/>
          <p:nvPr/>
        </p:nvSpPr>
        <p:spPr>
          <a:xfrm>
            <a:off x="23383500" y="33020500"/>
            <a:ext cx="7933800" cy="7368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dirty="0"/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b="0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Multiple experiences for the user to interact with.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Easy to follow walkthrough particle guidance system.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Accurate lighting and ambient illumination.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Smooth model transitions.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Optimized SIPA model for faster rendering.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Intuitive object pointer.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12183375" y="6095925"/>
            <a:ext cx="9662100" cy="5858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dirty="0"/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b="0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Reposition the sun accordingly to illuminate the interior of the SIPA model.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Add anti-aliasing attributes to smooth edges.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Locate and change center pivot of user to center of body.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rgbClr val="336699"/>
                </a:solidFill>
              </a:rPr>
              <a:t>Create walkthrough particle texture.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6343000" y="41615475"/>
            <a:ext cx="25737000" cy="1356600"/>
          </a:xfrm>
          <a:prstGeom prst="rect">
            <a:avLst/>
          </a:prstGeom>
          <a:noFill/>
          <a:ln w="63500" cap="flat" cmpd="sng">
            <a:solidFill>
              <a:srgbClr val="0033C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</a:rPr>
              <a:t>The material presented in this poster is based upon the work supported by Shahin Vassigh. I am thankful to the help that I received from my group members, Jerry </a:t>
            </a:r>
            <a:r>
              <a:rPr lang="en-US" sz="3000" dirty="0" err="1">
                <a:solidFill>
                  <a:schemeClr val="dk1"/>
                </a:solidFill>
              </a:rPr>
              <a:t>Pujals</a:t>
            </a:r>
            <a:r>
              <a:rPr lang="en-US" sz="3000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D9C1A2-F7A2-451D-8954-4BD72FB27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188" y="595568"/>
            <a:ext cx="4662577" cy="16940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F5B18D-CDC4-4588-9CCA-0CCED30CC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32032" y="1970524"/>
            <a:ext cx="6830560" cy="3842190"/>
          </a:xfrm>
          <a:prstGeom prst="rect">
            <a:avLst/>
          </a:prstGeom>
        </p:spPr>
      </p:pic>
      <p:pic>
        <p:nvPicPr>
          <p:cNvPr id="23" name="Picture 6" descr="Image result for mingle logo">
            <a:extLst>
              <a:ext uri="{FF2B5EF4-FFF2-40B4-BE49-F238E27FC236}">
                <a16:creationId xmlns:a16="http://schemas.microsoft.com/office/drawing/2014/main" id="{15692B24-EA2F-4929-BD38-AF2FA4C87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1246" y="341573"/>
            <a:ext cx="7363916" cy="220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8" descr="Image result for google drive logo">
            <a:extLst>
              <a:ext uri="{FF2B5EF4-FFF2-40B4-BE49-F238E27FC236}">
                <a16:creationId xmlns:a16="http://schemas.microsoft.com/office/drawing/2014/main" id="{383CB57D-A7D8-46BB-8F45-E946F61F1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951" y="1564612"/>
            <a:ext cx="4301176" cy="430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Image result for c sharp logo">
            <a:extLst>
              <a:ext uri="{FF2B5EF4-FFF2-40B4-BE49-F238E27FC236}">
                <a16:creationId xmlns:a16="http://schemas.microsoft.com/office/drawing/2014/main" id="{C29096E2-447A-4125-A120-CE9B84BA0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528" y="2465450"/>
            <a:ext cx="2010466" cy="22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ADF5BED-1A83-4128-BA91-7366F0FC33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35912" y="17997059"/>
            <a:ext cx="6408929" cy="37125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49AD23-465C-4678-B23D-696856FBE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16608" y="27142050"/>
            <a:ext cx="2420257" cy="22551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8D7D3FF-C460-4740-8955-9DE588D092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64185" y="30812160"/>
            <a:ext cx="3012656" cy="10947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0BB1D9-A3AE-4A1A-87FC-DDEA28BE40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253995" y="28838025"/>
            <a:ext cx="2857142" cy="1613958"/>
          </a:xfrm>
          <a:prstGeom prst="rect">
            <a:avLst/>
          </a:prstGeom>
        </p:spPr>
      </p:pic>
      <p:pic>
        <p:nvPicPr>
          <p:cNvPr id="7" name="Graphic 6" descr="Arrow: Clockwise curve">
            <a:extLst>
              <a:ext uri="{FF2B5EF4-FFF2-40B4-BE49-F238E27FC236}">
                <a16:creationId xmlns:a16="http://schemas.microsoft.com/office/drawing/2014/main" id="{8E005DA0-EDE0-4799-8CC4-88438E42E8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8406839">
            <a:off x="26617591" y="27400715"/>
            <a:ext cx="914400" cy="1761214"/>
          </a:xfrm>
          <a:prstGeom prst="rect">
            <a:avLst/>
          </a:prstGeom>
        </p:spPr>
      </p:pic>
      <p:pic>
        <p:nvPicPr>
          <p:cNvPr id="39" name="Graphic 38" descr="Arrow: Clockwise curve">
            <a:extLst>
              <a:ext uri="{FF2B5EF4-FFF2-40B4-BE49-F238E27FC236}">
                <a16:creationId xmlns:a16="http://schemas.microsoft.com/office/drawing/2014/main" id="{7AF28BBC-25C1-4BA5-83F2-11AEB77A85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8327597">
            <a:off x="29113313" y="29268943"/>
            <a:ext cx="914400" cy="1618623"/>
          </a:xfrm>
          <a:prstGeom prst="rect">
            <a:avLst/>
          </a:prstGeom>
        </p:spPr>
      </p:pic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9751E38-5188-4159-ACF3-BBECDF992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391010"/>
              </p:ext>
            </p:extLst>
          </p:nvPr>
        </p:nvGraphicFramePr>
        <p:xfrm>
          <a:off x="2139696" y="33884985"/>
          <a:ext cx="8582251" cy="595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816">
                  <a:extLst>
                    <a:ext uri="{9D8B030D-6E8A-4147-A177-3AD203B41FA5}">
                      <a16:colId xmlns:a16="http://schemas.microsoft.com/office/drawing/2014/main" val="3179538225"/>
                    </a:ext>
                  </a:extLst>
                </a:gridCol>
                <a:gridCol w="6625435">
                  <a:extLst>
                    <a:ext uri="{9D8B030D-6E8A-4147-A177-3AD203B41FA5}">
                      <a16:colId xmlns:a16="http://schemas.microsoft.com/office/drawing/2014/main" val="1672265591"/>
                    </a:ext>
                  </a:extLst>
                </a:gridCol>
              </a:tblGrid>
              <a:tr h="1190752">
                <a:tc>
                  <a:txBody>
                    <a:bodyPr/>
                    <a:lstStyle/>
                    <a:p>
                      <a:r>
                        <a:rPr lang="en-US" dirty="0"/>
                        <a:t>Test Case ID:</a:t>
                      </a:r>
                    </a:p>
                    <a:p>
                      <a:r>
                        <a:rPr lang="en-US" dirty="0"/>
                        <a:t>Learning_vr_5.0_330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(Sunny Day)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555607"/>
                  </a:ext>
                </a:extLst>
              </a:tr>
              <a:tr h="1190752"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test the movement functionality of the new intuitive pointer model.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346555"/>
                  </a:ext>
                </a:extLst>
              </a:tr>
              <a:tr h="1190752">
                <a:tc>
                  <a:txBody>
                    <a:bodyPr/>
                    <a:lstStyle/>
                    <a:p>
                      <a:r>
                        <a:rPr lang="en-US" dirty="0"/>
                        <a:t>Preconditions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dirty="0"/>
                        <a:t>The user should be inside the virtual reality world.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The user should have the left and right control on their hand.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597173"/>
                  </a:ext>
                </a:extLst>
              </a:tr>
              <a:tr h="1190752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User moves the control.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996747"/>
                  </a:ext>
                </a:extLst>
              </a:tr>
              <a:tr h="1190752">
                <a:tc>
                  <a:txBody>
                    <a:bodyPr/>
                    <a:lstStyle/>
                    <a:p>
                      <a:r>
                        <a:rPr lang="en-US" dirty="0"/>
                        <a:t>Expected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dirty="0"/>
                        <a:t>Camera rotates to where the pointer is aiming.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dirty="0"/>
                        <a:t>Visual guide shows path of pointer.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77902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38949FF-0A73-473A-9F4F-D58942F135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67801" y="34229237"/>
            <a:ext cx="9377674" cy="590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4C98A4-C944-4333-B71B-F38B2BDF62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17336" y="23969447"/>
            <a:ext cx="9336626" cy="77752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271981-F909-4122-BD46-4225AEE39E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635912" y="14076167"/>
            <a:ext cx="6408929" cy="37149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7E114C-C082-49AA-AFBF-E5213A51FC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146607" y="14089269"/>
            <a:ext cx="7276722" cy="76203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271175-8206-4C7C-A7C2-3B5752F1D1C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63291" y="14089271"/>
            <a:ext cx="14900121" cy="7620356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386</Words>
  <Application>Microsoft Office PowerPoint</Application>
  <PresentationFormat>Custom</PresentationFormat>
  <Paragraphs>59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Times New Roman</vt:lpstr>
      <vt:lpstr>Wingdings</vt:lpstr>
      <vt:lpstr>Diseño predeterminado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Roger Boza</cp:lastModifiedBy>
  <cp:revision>18</cp:revision>
  <dcterms:modified xsi:type="dcterms:W3CDTF">2018-04-16T20:32:13Z</dcterms:modified>
</cp:coreProperties>
</file>